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2" r:id="rId4"/>
    <p:sldId id="263" r:id="rId5"/>
    <p:sldId id="264" r:id="rId6"/>
    <p:sldId id="259" r:id="rId7"/>
    <p:sldId id="258" r:id="rId8"/>
    <p:sldId id="260" r:id="rId9"/>
    <p:sldId id="265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9"/>
    <p:restoredTop sz="96018"/>
  </p:normalViewPr>
  <p:slideViewPr>
    <p:cSldViewPr snapToGrid="0">
      <p:cViewPr varScale="1">
        <p:scale>
          <a:sx n="114" d="100"/>
          <a:sy n="114" d="100"/>
        </p:scale>
        <p:origin x="176" y="256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3DE16E-B8E9-CF4C-B414-8EE843494F45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C5B13C-9A64-6545-B211-344B3AAA9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53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5B13C-9A64-6545-B211-344B3AAA9D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59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64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404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61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71577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41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244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9628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9436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8827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1F5B1-8E62-FE30-C841-8D95B310E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4A1E2-9B97-F6F0-0D1B-B89D68518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035A-3C91-98FC-6A09-1953D7587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B86CE-A5E0-9151-D066-F621EC5CA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E5C4A-35DE-7DD5-5DCA-6CFC9A2A7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76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439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998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892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915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93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7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752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98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CCD2639-16B5-3147-93D7-2E2EFD1FF7DA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01613B9-54E2-C64B-B263-48178462D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29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A2540-FD07-4286-91E4-8D0DE4E50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5BC159-EC67-EFC1-6A3B-5FF0614E9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6762" y="1227280"/>
            <a:ext cx="4328819" cy="1577914"/>
          </a:xfrm>
        </p:spPr>
        <p:txBody>
          <a:bodyPr>
            <a:normAutofit/>
          </a:bodyPr>
          <a:lstStyle/>
          <a:p>
            <a:r>
              <a:rPr lang="en-US" dirty="0"/>
              <a:t>SNHU Travel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85392E-3628-DC35-7CDF-24D66FF81A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0242" y="3159766"/>
            <a:ext cx="5101107" cy="2024527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3600" dirty="0"/>
              <a:t>Scrum-Agile vs Waterfall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Proof-of-Concept (POC) Development Project</a:t>
            </a:r>
          </a:p>
          <a:p>
            <a:pPr>
              <a:lnSpc>
                <a:spcPct val="110000"/>
              </a:lnSpc>
            </a:pPr>
            <a:r>
              <a:rPr lang="en-US" sz="1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Chada</a:t>
            </a: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Tech Presentation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2023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4924F5-CDC2-4DFA-82F3-4843ADD67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95" t="89389" r="26987" b="24"/>
          <a:stretch/>
        </p:blipFill>
        <p:spPr>
          <a:xfrm flipH="1">
            <a:off x="0" y="-1"/>
            <a:ext cx="2596444" cy="87270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ED59812-6820-446C-B994-0D059C97D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27" t="72411" b="13751"/>
          <a:stretch/>
        </p:blipFill>
        <p:spPr>
          <a:xfrm>
            <a:off x="10473994" y="5564567"/>
            <a:ext cx="1341545" cy="1293433"/>
          </a:xfrm>
          <a:custGeom>
            <a:avLst/>
            <a:gdLst>
              <a:gd name="connsiteX0" fmla="*/ 0 w 1341545"/>
              <a:gd name="connsiteY0" fmla="*/ 0 h 1293433"/>
              <a:gd name="connsiteX1" fmla="*/ 1341545 w 1341545"/>
              <a:gd name="connsiteY1" fmla="*/ 0 h 1293433"/>
              <a:gd name="connsiteX2" fmla="*/ 1341545 w 1341545"/>
              <a:gd name="connsiteY2" fmla="*/ 1293433 h 1293433"/>
              <a:gd name="connsiteX3" fmla="*/ 150847 w 1341545"/>
              <a:gd name="connsiteY3" fmla="*/ 1293433 h 1293433"/>
              <a:gd name="connsiteX4" fmla="*/ 66240 w 1341545"/>
              <a:gd name="connsiteY4" fmla="*/ 1183451 h 1293433"/>
              <a:gd name="connsiteX5" fmla="*/ 0 w 1341545"/>
              <a:gd name="connsiteY5" fmla="*/ 1061841 h 1293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1545" h="1293433">
                <a:moveTo>
                  <a:pt x="0" y="0"/>
                </a:moveTo>
                <a:lnTo>
                  <a:pt x="1341545" y="0"/>
                </a:lnTo>
                <a:lnTo>
                  <a:pt x="1341545" y="1293433"/>
                </a:lnTo>
                <a:lnTo>
                  <a:pt x="150847" y="1293433"/>
                </a:lnTo>
                <a:lnTo>
                  <a:pt x="66240" y="1183451"/>
                </a:lnTo>
                <a:lnTo>
                  <a:pt x="0" y="1061841"/>
                </a:lnTo>
                <a:close/>
              </a:path>
            </a:pathLst>
          </a:cu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844ED7C-1917-40D8-8B42-1B1C27BC5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23" t="43915" r="1" b="18252"/>
          <a:stretch/>
        </p:blipFill>
        <p:spPr>
          <a:xfrm flipH="1">
            <a:off x="0" y="3142319"/>
            <a:ext cx="4605339" cy="3715682"/>
          </a:xfrm>
          <a:prstGeom prst="rect">
            <a:avLst/>
          </a:prstGeom>
        </p:spPr>
      </p:pic>
      <p:pic>
        <p:nvPicPr>
          <p:cNvPr id="5" name="Picture 4" descr="Top view of a straw hat and a colorful blanket on a blue surface">
            <a:extLst>
              <a:ext uri="{FF2B5EF4-FFF2-40B4-BE49-F238E27FC236}">
                <a16:creationId xmlns:a16="http://schemas.microsoft.com/office/drawing/2014/main" id="{8F3508DD-D6BB-F31D-FA06-6631E3263B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571159"/>
            <a:ext cx="5573523" cy="371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04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B0AF3-440A-7862-84DB-F75D9D017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0DAD5-41AE-372A-857F-F78022936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Sutherland, J., </a:t>
            </a:r>
            <a:r>
              <a:rPr lang="en-US" dirty="0" err="1"/>
              <a:t>Schwaber</a:t>
            </a:r>
            <a:r>
              <a:rPr lang="en-US" dirty="0"/>
              <a:t> K. (1995). The SCRUM Development Process. Conference: Object-Oriented Programming, Systems, Languages &amp; Applications (OOPSLA Austin, Texas). Retrieved from https://</a:t>
            </a:r>
            <a:r>
              <a:rPr lang="en-US" dirty="0" err="1"/>
              <a:t>www.thescrummaster.co.uk</a:t>
            </a:r>
            <a:r>
              <a:rPr lang="en-US" dirty="0"/>
              <a:t>/wp-content/uploads/2016/09/SCRUM-Development-Process-K-</a:t>
            </a:r>
            <a:r>
              <a:rPr lang="en-US" dirty="0" err="1"/>
              <a:t>Schwaber.pdf</a:t>
            </a:r>
            <a:r>
              <a:rPr lang="en-US" dirty="0"/>
              <a:t>. </a:t>
            </a:r>
          </a:p>
          <a:p>
            <a:r>
              <a:rPr lang="en-US" dirty="0"/>
              <a:t>Sutherland, J., </a:t>
            </a:r>
            <a:r>
              <a:rPr lang="en-US" dirty="0" err="1"/>
              <a:t>Schwaber</a:t>
            </a:r>
            <a:r>
              <a:rPr lang="en-US" dirty="0"/>
              <a:t>, K. (2020). The 2020 Scrum Guide. </a:t>
            </a:r>
            <a:r>
              <a:rPr lang="en-US" dirty="0" err="1"/>
              <a:t>Retrived</a:t>
            </a:r>
            <a:r>
              <a:rPr lang="en-US" dirty="0"/>
              <a:t> from https://</a:t>
            </a:r>
            <a:r>
              <a:rPr lang="en-US" dirty="0" err="1"/>
              <a:t>scrumguides.org</a:t>
            </a:r>
            <a:r>
              <a:rPr lang="en-US" dirty="0"/>
              <a:t>/scrum-</a:t>
            </a:r>
            <a:r>
              <a:rPr lang="en-US" dirty="0" err="1"/>
              <a:t>guide.html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7926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5564-EC8F-C9A9-F332-0050F2BCB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facets to Scrum-Agile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74565-B7CF-04F8-9AE8-74C86D98D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1851103"/>
            <a:ext cx="10364452" cy="3940098"/>
          </a:xfrm>
        </p:spPr>
        <p:txBody>
          <a:bodyPr>
            <a:normAutofit/>
          </a:bodyPr>
          <a:lstStyle/>
          <a:p>
            <a:r>
              <a:rPr lang="en-US" sz="2400" dirty="0"/>
              <a:t>The Scrum Framework</a:t>
            </a:r>
          </a:p>
          <a:p>
            <a:pPr lvl="1"/>
            <a:r>
              <a:rPr lang="en-US" sz="2000" dirty="0"/>
              <a:t>Introduced by Jeff Sutherland and Ken </a:t>
            </a:r>
            <a:r>
              <a:rPr lang="en-US" sz="2000" dirty="0" err="1"/>
              <a:t>Schwaber</a:t>
            </a:r>
            <a:r>
              <a:rPr lang="en-US" sz="2000" dirty="0"/>
              <a:t> in 1995 (Ref.)</a:t>
            </a:r>
          </a:p>
          <a:p>
            <a:pPr lvl="1"/>
            <a:r>
              <a:rPr lang="en-US" sz="2000" dirty="0"/>
              <a:t>A simplified framework for a complex product life cycle challenge</a:t>
            </a:r>
          </a:p>
          <a:p>
            <a:pPr lvl="1"/>
            <a:r>
              <a:rPr lang="en-US" sz="2000" dirty="0"/>
              <a:t>3 Roles, 3 Artifacts, and 4(+) Ceremonies…</a:t>
            </a:r>
          </a:p>
          <a:p>
            <a:pPr lvl="1"/>
            <a:r>
              <a:rPr lang="en-US" sz="2000" dirty="0"/>
              <a:t>A popular industry standard for software development</a:t>
            </a:r>
          </a:p>
          <a:p>
            <a:pPr lvl="1"/>
            <a:r>
              <a:rPr lang="en-US" sz="2000" dirty="0"/>
              <a:t>Easy to understand… A challenge to implement at scale.</a:t>
            </a:r>
          </a:p>
          <a:p>
            <a:endParaRPr lang="en-US" sz="2400" dirty="0"/>
          </a:p>
          <a:p>
            <a:r>
              <a:rPr lang="en-US" sz="2400" dirty="0"/>
              <a:t>Why should we consider Agile transformation with Scrum?</a:t>
            </a:r>
          </a:p>
        </p:txBody>
      </p:sp>
    </p:spTree>
    <p:extLst>
      <p:ext uri="{BB962C8B-B14F-4D97-AF65-F5344CB8AC3E}">
        <p14:creationId xmlns:p14="http://schemas.microsoft.com/office/powerpoint/2010/main" val="2661678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5564-EC8F-C9A9-F332-0050F2BCB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facets to Scrum-Agile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74565-B7CF-04F8-9AE8-74C86D98D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1828801"/>
            <a:ext cx="10364452" cy="441068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3 Roles</a:t>
            </a:r>
          </a:p>
          <a:p>
            <a:pPr lvl="1"/>
            <a:r>
              <a:rPr lang="en-US" dirty="0"/>
              <a:t>Dev Team – Devs/Testers committed to creating a usable Product Increment each Sprint. Cross functional and Cross-Skilled. ‘…accountable for: </a:t>
            </a:r>
          </a:p>
          <a:p>
            <a:pPr lvl="2"/>
            <a:r>
              <a:rPr lang="en-US" u="sng" dirty="0"/>
              <a:t>Creating a plan for the Sprint</a:t>
            </a:r>
            <a:r>
              <a:rPr lang="en-US" dirty="0"/>
              <a:t>, the Sprint Backlog; </a:t>
            </a:r>
          </a:p>
          <a:p>
            <a:pPr lvl="2"/>
            <a:r>
              <a:rPr lang="en-US" u="sng" dirty="0"/>
              <a:t>Instilling quality</a:t>
            </a:r>
            <a:r>
              <a:rPr lang="en-US" dirty="0"/>
              <a:t> by adhering to a Definition of Done; </a:t>
            </a:r>
          </a:p>
          <a:p>
            <a:pPr lvl="2"/>
            <a:r>
              <a:rPr lang="en-US" u="sng" dirty="0"/>
              <a:t>Adapting their plan each day</a:t>
            </a:r>
            <a:r>
              <a:rPr lang="en-US" dirty="0"/>
              <a:t> toward the Sprint Goal; and, </a:t>
            </a:r>
          </a:p>
          <a:p>
            <a:pPr lvl="2"/>
            <a:r>
              <a:rPr lang="en-US" u="sng" dirty="0"/>
              <a:t>Holding each other accountable</a:t>
            </a:r>
            <a:r>
              <a:rPr lang="en-US" dirty="0"/>
              <a:t> as professionals.’  (Ref: Scrum Guide 2020)</a:t>
            </a:r>
          </a:p>
          <a:p>
            <a:pPr lvl="1"/>
            <a:r>
              <a:rPr lang="en-US" dirty="0"/>
              <a:t>Product Owner – A business/domain/technology expert with critical thinking</a:t>
            </a:r>
          </a:p>
          <a:p>
            <a:pPr lvl="2"/>
            <a:r>
              <a:rPr lang="en-US" dirty="0"/>
              <a:t>Interacts with customers/stakeholders to define deliverables, user stories, and priorities.</a:t>
            </a:r>
          </a:p>
          <a:p>
            <a:pPr lvl="2"/>
            <a:r>
              <a:rPr lang="en-US" u="sng" dirty="0"/>
              <a:t>Accountable for the Product Backlog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Scrum Master – A coach/facilitator/servant-leader who motivates the team</a:t>
            </a:r>
          </a:p>
          <a:p>
            <a:pPr lvl="2"/>
            <a:r>
              <a:rPr lang="en-US" dirty="0"/>
              <a:t>Coaches the team and removes team impediments. Soft skilled.</a:t>
            </a:r>
          </a:p>
          <a:p>
            <a:pPr lvl="2"/>
            <a:r>
              <a:rPr lang="en-US" u="sng" dirty="0"/>
              <a:t>Accountable for enabling the process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9753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5564-EC8F-C9A9-F332-0050F2BCB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facets to Scrum-Agile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74565-B7CF-04F8-9AE8-74C86D98D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2007221"/>
            <a:ext cx="10364452" cy="4003286"/>
          </a:xfrm>
        </p:spPr>
        <p:txBody>
          <a:bodyPr>
            <a:normAutofit/>
          </a:bodyPr>
          <a:lstStyle/>
          <a:p>
            <a:r>
              <a:rPr lang="en-US" sz="2400" dirty="0"/>
              <a:t>3 Artifacts</a:t>
            </a:r>
          </a:p>
          <a:p>
            <a:pPr lvl="1"/>
            <a:r>
              <a:rPr lang="en-US" sz="2000" dirty="0"/>
              <a:t>Product Backlog – A prioritized and refined list of features. Dynamic from iteration to iteration. Often structured as user stories (‘As a (persona), I want a (feature), so that I can (attain certain value.)’</a:t>
            </a:r>
          </a:p>
          <a:p>
            <a:pPr lvl="1"/>
            <a:r>
              <a:rPr lang="en-US" sz="2000" dirty="0"/>
              <a:t>Sprint Backlog – A subset of PB items determined by the team as a goal for the next iteration (1-4wk sprint).</a:t>
            </a:r>
          </a:p>
          <a:p>
            <a:pPr lvl="1"/>
            <a:r>
              <a:rPr lang="en-US" sz="2000" dirty="0"/>
              <a:t>Product Increment – Final iteration deliverable reviewed at the end of the sprint by the team with PO and other stakeholders.</a:t>
            </a:r>
          </a:p>
        </p:txBody>
      </p:sp>
    </p:spTree>
    <p:extLst>
      <p:ext uri="{BB962C8B-B14F-4D97-AF65-F5344CB8AC3E}">
        <p14:creationId xmlns:p14="http://schemas.microsoft.com/office/powerpoint/2010/main" val="3139631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5564-EC8F-C9A9-F332-0050F2BCB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facets to Scrum-Agile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74565-B7CF-04F8-9AE8-74C86D98D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1895707"/>
            <a:ext cx="10364452" cy="419285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4(+) Ceremonies</a:t>
            </a:r>
          </a:p>
          <a:p>
            <a:pPr lvl="1"/>
            <a:r>
              <a:rPr lang="en-US" dirty="0"/>
              <a:t>Sprint Planning – Dev Team recurring meeting (e.g. biweekly) to determine sprint goals and pull Product Backlog (PB) items into the next iteration.</a:t>
            </a:r>
          </a:p>
          <a:p>
            <a:pPr lvl="1"/>
            <a:r>
              <a:rPr lang="en-US" dirty="0"/>
              <a:t>Daily Stand Up – Short (e.g. 15 min) standing meeting for each team member to review accomplishments from yesterday, goals for today, and any impediments. Issues are tabled for offline resolution.</a:t>
            </a:r>
          </a:p>
          <a:p>
            <a:pPr lvl="1"/>
            <a:r>
              <a:rPr lang="en-US" dirty="0"/>
              <a:t>Sprint Review – Demonstration by team members of completed features/stories at the end of the iteration. PO and other key stakeholders are encouraged to attend and provide feedback.</a:t>
            </a:r>
          </a:p>
          <a:p>
            <a:pPr lvl="1"/>
            <a:r>
              <a:rPr lang="en-US" dirty="0"/>
              <a:t>Sprint Retrospective – Dev Team meeting focused on process improvement ideas for the next iteration. Often facilitated by the Scrum Master (SM).</a:t>
            </a:r>
          </a:p>
          <a:p>
            <a:pPr lvl="1"/>
            <a:r>
              <a:rPr lang="en-US" dirty="0"/>
              <a:t>(Product Backlog Refinement) – Breakdown and clarification meeting to ensure there are sufficient items towards the top of the list that are ready for a sprint (e.g. meets the Definition-of-Ready criteria).</a:t>
            </a:r>
          </a:p>
        </p:txBody>
      </p:sp>
    </p:spTree>
    <p:extLst>
      <p:ext uri="{BB962C8B-B14F-4D97-AF65-F5344CB8AC3E}">
        <p14:creationId xmlns:p14="http://schemas.microsoft.com/office/powerpoint/2010/main" val="3457270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5564-EC8F-C9A9-F332-0050F2BCB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facets to Scrum-Agile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74565-B7CF-04F8-9AE8-74C86D98D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1918011"/>
            <a:ext cx="10364452" cy="4321472"/>
          </a:xfrm>
        </p:spPr>
        <p:txBody>
          <a:bodyPr>
            <a:normAutofit/>
          </a:bodyPr>
          <a:lstStyle/>
          <a:p>
            <a:r>
              <a:rPr lang="en-US" dirty="0"/>
              <a:t>SDLC Phases in Scrum</a:t>
            </a:r>
          </a:p>
          <a:p>
            <a:pPr lvl="1"/>
            <a:r>
              <a:rPr lang="en-US" dirty="0"/>
              <a:t>Requirements analysis – Ongoing parallel phase centered around Product Backlog refinement. Driven by the Product Owner.</a:t>
            </a:r>
          </a:p>
          <a:p>
            <a:pPr lvl="1"/>
            <a:r>
              <a:rPr lang="en-US" dirty="0"/>
              <a:t>Architecture/Design – Often driven by a System Architect or Senior Dev. Can be managed with documented architecture standards or by the Dev Team as stories are broken down into subtasks.</a:t>
            </a:r>
          </a:p>
          <a:p>
            <a:pPr lvl="1"/>
            <a:r>
              <a:rPr lang="en-US" dirty="0" err="1"/>
              <a:t>Implemention</a:t>
            </a:r>
            <a:r>
              <a:rPr lang="en-US" dirty="0"/>
              <a:t>/Testing – Parallel phases within a sprint where Devs and Testers work simultaneously to complete implementation and test code for each story.</a:t>
            </a:r>
          </a:p>
          <a:p>
            <a:pPr lvl="1"/>
            <a:r>
              <a:rPr lang="en-US" dirty="0"/>
              <a:t>Operation – Release/deployment of completed stories can be continuously and independently managed from the implementation sprint cadence. (i.e. Develop on cadence, Deploy on demand.)</a:t>
            </a:r>
          </a:p>
        </p:txBody>
      </p:sp>
    </p:spTree>
    <p:extLst>
      <p:ext uri="{BB962C8B-B14F-4D97-AF65-F5344CB8AC3E}">
        <p14:creationId xmlns:p14="http://schemas.microsoft.com/office/powerpoint/2010/main" val="555605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0BC17-1E4F-93F1-4356-D33E7D1D7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Scrum-Agile vs Waterfall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E9FA9-8BF2-1416-E631-665735AA6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1918010"/>
            <a:ext cx="10364452" cy="4482789"/>
          </a:xfrm>
        </p:spPr>
        <p:txBody>
          <a:bodyPr>
            <a:normAutofit/>
          </a:bodyPr>
          <a:lstStyle/>
          <a:p>
            <a:r>
              <a:rPr lang="en-US" dirty="0"/>
              <a:t>Phases in Waterfall</a:t>
            </a:r>
          </a:p>
          <a:p>
            <a:pPr lvl="1"/>
            <a:r>
              <a:rPr lang="en-US" dirty="0"/>
              <a:t>Traditionally phase-gated – Requirements Analysis, Architecture, Design, Implementation, Testing, Release/Deployment, Operations, Retirement</a:t>
            </a:r>
          </a:p>
          <a:p>
            <a:pPr lvl="1"/>
            <a:r>
              <a:rPr lang="en-US" dirty="0"/>
              <a:t>Each phase-gate is generally accompanied by documentation and a review milestone which leads to additional time requirements for each phase.</a:t>
            </a:r>
          </a:p>
          <a:p>
            <a:pPr lvl="1"/>
            <a:r>
              <a:rPr lang="en-US" dirty="0"/>
              <a:t>Adaptation to changing requirements generally occurs at each phase-gate with a potential for re-work before transitioning to the next phase.</a:t>
            </a:r>
          </a:p>
          <a:p>
            <a:r>
              <a:rPr lang="en-US" dirty="0"/>
              <a:t>How might a challenge differ in waterfall?</a:t>
            </a:r>
          </a:p>
          <a:p>
            <a:pPr lvl="1"/>
            <a:r>
              <a:rPr lang="en-US" dirty="0"/>
              <a:t>E.g. </a:t>
            </a:r>
            <a:r>
              <a:rPr lang="en-US" u="sng" dirty="0"/>
              <a:t>A late change in requirements (driven by market, customer, or key stakeholder) might have to wait for months before being addressed. In an agile environment, this change could be addressed in a couple of weeks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0139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0BC17-1E4F-93F1-4356-D33E7D1D7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Scrum-Agile vs Waterfall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E9FA9-8BF2-1416-E631-665735AA6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1773045"/>
            <a:ext cx="10364452" cy="46389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Factors in deciding on frameworks</a:t>
            </a:r>
          </a:p>
          <a:p>
            <a:pPr lvl="1"/>
            <a:r>
              <a:rPr lang="en-US" dirty="0"/>
              <a:t>Agile – Suitable for environments with: </a:t>
            </a:r>
          </a:p>
          <a:p>
            <a:pPr lvl="2"/>
            <a:r>
              <a:rPr lang="en-US" dirty="0"/>
              <a:t>Highly dynamic and/or uncertain requirements</a:t>
            </a:r>
          </a:p>
          <a:p>
            <a:pPr lvl="2"/>
            <a:r>
              <a:rPr lang="en-US" dirty="0"/>
              <a:t>Highly complex products requiring experimental phases or prototyping</a:t>
            </a:r>
          </a:p>
          <a:p>
            <a:pPr lvl="2"/>
            <a:r>
              <a:rPr lang="en-US" dirty="0"/>
              <a:t>Small self-organized cross-functional intact teams</a:t>
            </a:r>
          </a:p>
          <a:p>
            <a:pPr lvl="2"/>
            <a:r>
              <a:rPr lang="en-US" dirty="0"/>
              <a:t>Need for fast delivery of a minimal set of features, e.g. a Minimum Viable Product (MVP)</a:t>
            </a:r>
          </a:p>
          <a:p>
            <a:pPr lvl="1"/>
            <a:r>
              <a:rPr lang="en-US" dirty="0"/>
              <a:t>Waterfall (Predictive)</a:t>
            </a:r>
          </a:p>
          <a:p>
            <a:pPr lvl="2"/>
            <a:r>
              <a:rPr lang="en-US" dirty="0"/>
              <a:t>Well understood requirements and scope of work</a:t>
            </a:r>
          </a:p>
          <a:p>
            <a:pPr lvl="2"/>
            <a:r>
              <a:rPr lang="en-US" dirty="0"/>
              <a:t>Need for highly predictable budget and time estimates, not necessarily constrained by them however</a:t>
            </a:r>
          </a:p>
          <a:p>
            <a:pPr lvl="1"/>
            <a:r>
              <a:rPr lang="en-US" dirty="0"/>
              <a:t>Hybrid</a:t>
            </a:r>
          </a:p>
          <a:p>
            <a:pPr lvl="2"/>
            <a:r>
              <a:rPr lang="en-US" dirty="0"/>
              <a:t>Larger programs with both predictive and adaptive requirements</a:t>
            </a:r>
          </a:p>
          <a:p>
            <a:pPr lvl="2"/>
            <a:r>
              <a:rPr lang="en-US" dirty="0"/>
              <a:t>Structure to manage multiple teams efficiently</a:t>
            </a:r>
          </a:p>
        </p:txBody>
      </p:sp>
    </p:spTree>
    <p:extLst>
      <p:ext uri="{BB962C8B-B14F-4D97-AF65-F5344CB8AC3E}">
        <p14:creationId xmlns:p14="http://schemas.microsoft.com/office/powerpoint/2010/main" val="3270969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0BC17-1E4F-93F1-4356-D33E7D1D7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Scrum-Agile vs Waterfall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E9FA9-8BF2-1416-E631-665735AA6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1984917"/>
            <a:ext cx="10364452" cy="4254566"/>
          </a:xfrm>
        </p:spPr>
        <p:txBody>
          <a:bodyPr>
            <a:normAutofit/>
          </a:bodyPr>
          <a:lstStyle/>
          <a:p>
            <a:r>
              <a:rPr lang="en-US" sz="2400" dirty="0"/>
              <a:t>Bottom line:</a:t>
            </a:r>
          </a:p>
          <a:p>
            <a:endParaRPr lang="en-US" sz="2400" dirty="0"/>
          </a:p>
          <a:p>
            <a:r>
              <a:rPr lang="en-US" sz="2400" i="1" u="sng" dirty="0"/>
              <a:t>Based on our experience with the SNHU Travel proof-of-concept project it is our recommendation to begin an </a:t>
            </a:r>
            <a:r>
              <a:rPr lang="en-US" sz="2400" b="1" i="1" u="sng" dirty="0"/>
              <a:t>Agile transformation program with Scrum project teams and processes</a:t>
            </a:r>
            <a:r>
              <a:rPr lang="en-US" sz="2400" i="1" u="sng" dirty="0"/>
              <a:t> set up to expand our product development effort.</a:t>
            </a:r>
          </a:p>
          <a:p>
            <a:endParaRPr lang="en-US" sz="2400" i="1" u="sng" dirty="0"/>
          </a:p>
          <a:p>
            <a:r>
              <a:rPr lang="en-US" sz="2400" i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3903128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{443F7035-6F4A-0A48-A098-310D1A3754AE}tf10001073</Template>
  <TotalTime>148</TotalTime>
  <Words>957</Words>
  <Application>Microsoft Macintosh PowerPoint</Application>
  <PresentationFormat>Widescreen</PresentationFormat>
  <Paragraphs>75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Droplet</vt:lpstr>
      <vt:lpstr>SNHU Travel</vt:lpstr>
      <vt:lpstr>Key facets to Scrum-Agile</vt:lpstr>
      <vt:lpstr>Key facets to Scrum-Agile</vt:lpstr>
      <vt:lpstr>Key facets to Scrum-Agile</vt:lpstr>
      <vt:lpstr>Key facets to Scrum-Agile</vt:lpstr>
      <vt:lpstr>Key facets to Scrum-Agile</vt:lpstr>
      <vt:lpstr>Scrum-Agile vs Waterfall</vt:lpstr>
      <vt:lpstr>Scrum-Agile vs Waterfall</vt:lpstr>
      <vt:lpstr>Scrum-Agile vs Waterfall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Park, James</dc:creator>
  <cp:lastModifiedBy>Park, James</cp:lastModifiedBy>
  <cp:revision>18</cp:revision>
  <dcterms:created xsi:type="dcterms:W3CDTF">2023-10-16T01:46:06Z</dcterms:created>
  <dcterms:modified xsi:type="dcterms:W3CDTF">2023-10-16T04:14:40Z</dcterms:modified>
</cp:coreProperties>
</file>

<file path=docProps/thumbnail.jpeg>
</file>